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8" r:id="rId8"/>
    <p:sldId id="265" r:id="rId9"/>
    <p:sldId id="266" r:id="rId10"/>
    <p:sldId id="267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2" d="100"/>
          <a:sy n="92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412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476EB6AF-54A7-4762-9ADB-6D90AF31C392}" type="datetimeFigureOut">
              <a:rPr lang="en-GB" smtClean="0"/>
              <a:t>30/09/15</a:t>
            </a:fld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26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hyperlink" Target="http://www.google.co.uk/url?sa=i&amp;rct=j&amp;q=&amp;esrc=s&amp;source=images&amp;cd=&amp;cad=rja&amp;uact=8&amp;ved=0CAcQjRw&amp;url=http://www.psi.manchester.ac.uk/&amp;ei=EcLAVJizFYbsUsWtgbAK&amp;bvm=bv.83829542,d.d24&amp;psig=AFQjCNFNmDexgvSKX9TLV9SOSmPcYq1kog&amp;ust=1422004160539541" TargetMode="External"/><Relationship Id="rId5" Type="http://schemas.openxmlformats.org/officeDocument/2006/relationships/image" Target="../media/image1.jpeg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9" descr="https://encrypted-tbn0.gstatic.com/images?q=tbn:ANd9GcSBqWhClF-G3ZDLt5pEVsdTxdveNDpUee9lgxVxIWatpU6G2ywNFA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5352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 Box 6"/>
          <p:cNvSpPr txBox="1"/>
          <p:nvPr userDrawn="1"/>
        </p:nvSpPr>
        <p:spPr>
          <a:xfrm>
            <a:off x="1439095" y="97879"/>
            <a:ext cx="2389161" cy="769441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defRPr/>
            </a:pPr>
            <a:r>
              <a:rPr lang="en-GB" sz="4400" b="1" dirty="0">
                <a:ln w="8890" cap="flat" cmpd="sng" algn="ctr">
                  <a:solidFill>
                    <a:srgbClr val="FCFCFD"/>
                  </a:solidFill>
                  <a:prstDash val="solid"/>
                  <a:miter lim="0"/>
                </a:ln>
                <a:solidFill>
                  <a:srgbClr val="002060"/>
                </a:solidFill>
                <a:effectLst>
                  <a:outerShdw blurRad="55004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PR</a:t>
            </a:r>
            <a:r>
              <a:rPr lang="en-GB" sz="4400" b="1" dirty="0">
                <a:ln w="8890" cap="flat" cmpd="sng" algn="ctr">
                  <a:solidFill>
                    <a:srgbClr val="FCFCFD"/>
                  </a:solidFill>
                  <a:prstDash val="solid"/>
                  <a:miter lim="0"/>
                </a:ln>
                <a:solidFill>
                  <a:srgbClr val="C00000"/>
                </a:solidFill>
                <a:effectLst>
                  <a:outerShdw blurRad="55004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</a:t>
            </a:r>
            <a:r>
              <a:rPr lang="en-GB" sz="4400" b="1" dirty="0">
                <a:ln w="8890" cap="flat" cmpd="sng" algn="ctr">
                  <a:solidFill>
                    <a:srgbClr val="FCFCFD"/>
                  </a:solidFill>
                  <a:prstDash val="solid"/>
                  <a:miter lim="0"/>
                </a:ln>
                <a:solidFill>
                  <a:srgbClr val="17375E"/>
                </a:solidFill>
                <a:effectLst>
                  <a:outerShdw blurRad="55004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MIS</a:t>
            </a:r>
            <a:endParaRPr lang="en-GB" sz="1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1029" name="banner-flag" descr="European Commission 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5940425"/>
            <a:ext cx="1168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3" descr="https://www.pi-network.eu/news/marie-curie-actions-on-the-last-lap-to-horizon-2020/imag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104775"/>
            <a:ext cx="784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0" name="TextBox 36"/>
          <p:cNvSpPr txBox="1">
            <a:spLocks noChangeArrowheads="1"/>
          </p:cNvSpPr>
          <p:nvPr userDrawn="1"/>
        </p:nvSpPr>
        <p:spPr bwMode="auto">
          <a:xfrm>
            <a:off x="4752975" y="223838"/>
            <a:ext cx="3157538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400" b="1" i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 Marie Skłodowska-Curie Initial Training Network</a:t>
            </a:r>
          </a:p>
        </p:txBody>
      </p:sp>
      <p:sp>
        <p:nvSpPr>
          <p:cNvPr id="78" name="Rectangle 59"/>
          <p:cNvSpPr>
            <a:spLocks noChangeArrowheads="1"/>
          </p:cNvSpPr>
          <p:nvPr userDrawn="1"/>
        </p:nvSpPr>
        <p:spPr bwMode="auto">
          <a:xfrm>
            <a:off x="0" y="736515"/>
            <a:ext cx="7105650" cy="261610"/>
          </a:xfrm>
          <a:prstGeom prst="rect">
            <a:avLst/>
          </a:prstGeom>
          <a:noFill/>
          <a:ln>
            <a:noFill/>
          </a:ln>
          <a:effectLst>
            <a:glow rad="127000">
              <a:schemeClr val="tx2">
                <a:lumMod val="40000"/>
                <a:lumOff val="60000"/>
                <a:alpha val="57000"/>
              </a:schemeClr>
            </a:glow>
            <a:softEdge rad="31750"/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Postgraduate Research on Dilute Metamorphic Nanostructures and Metamaterials in Semiconductor Photonics </a:t>
            </a:r>
          </a:p>
        </p:txBody>
      </p:sp>
      <p:pic>
        <p:nvPicPr>
          <p:cNvPr id="9" name="Picture 37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221413"/>
            <a:ext cx="173831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06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82F00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82F00"/>
          </a:solidFill>
          <a:latin typeface="Arial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82F00"/>
          </a:solidFill>
          <a:latin typeface="Arial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82F00"/>
          </a:solidFill>
          <a:latin typeface="Arial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82F00"/>
          </a:solidFill>
          <a:latin typeface="Arial" pitchFamily="34" charset="0"/>
          <a:ea typeface="ＭＳ Ｐゴシック" pitchFamily="34" charset="-128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82F00"/>
          </a:solidFill>
          <a:latin typeface="Arial" pitchFamily="34" charset="0"/>
          <a:ea typeface="MS PGothic" pitchFamily="34" charset="-128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82F00"/>
          </a:solidFill>
          <a:latin typeface="Arial" pitchFamily="34" charset="0"/>
          <a:ea typeface="MS PGothic" pitchFamily="34" charset="-128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82F00"/>
          </a:solidFill>
          <a:latin typeface="Arial" pitchFamily="34" charset="0"/>
          <a:ea typeface="MS PGothic" pitchFamily="34" charset="-128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82F00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rgbClr val="091860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000">
          <a:solidFill>
            <a:srgbClr val="091860"/>
          </a:solidFill>
          <a:latin typeface="+mn-lt"/>
          <a:ea typeface="ＭＳ Ｐゴシック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>
          <a:solidFill>
            <a:srgbClr val="091860"/>
          </a:solidFill>
          <a:latin typeface="+mn-lt"/>
          <a:ea typeface="ＭＳ Ｐゴシック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1600">
          <a:solidFill>
            <a:srgbClr val="091860"/>
          </a:solidFill>
          <a:latin typeface="+mn-lt"/>
          <a:ea typeface="ＭＳ Ｐゴシック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91860"/>
          </a:solidFill>
          <a:latin typeface="+mn-lt"/>
          <a:ea typeface="ＭＳ Ｐゴシック" pitchFamily="34" charset="-128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9186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9186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9186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9186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4" Type="http://schemas.openxmlformats.org/officeDocument/2006/relationships/image" Target="../media/image10.tiff"/><Relationship Id="rId5" Type="http://schemas.openxmlformats.org/officeDocument/2006/relationships/oleObject" Target="../embeddings/oleObject1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395536" y="1052736"/>
            <a:ext cx="81232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>
                <a:solidFill>
                  <a:srgbClr val="000000"/>
                </a:solidFill>
              </a:rPr>
              <a:t>WP </a:t>
            </a:r>
            <a:r>
              <a:rPr lang="en-GB" altLang="en-US" sz="2000" b="1" dirty="0" smtClean="0">
                <a:solidFill>
                  <a:srgbClr val="000000"/>
                </a:solidFill>
              </a:rPr>
              <a:t>2 </a:t>
            </a:r>
            <a:r>
              <a:rPr lang="en-GB" altLang="en-US" sz="2000" b="1" dirty="0">
                <a:solidFill>
                  <a:srgbClr val="000000"/>
                </a:solidFill>
              </a:rPr>
              <a:t>Materials for </a:t>
            </a:r>
            <a:r>
              <a:rPr lang="en-GB" altLang="en-US" sz="2000" b="1" dirty="0" smtClean="0">
                <a:solidFill>
                  <a:srgbClr val="000000"/>
                </a:solidFill>
              </a:rPr>
              <a:t>Security </a:t>
            </a:r>
            <a:r>
              <a:rPr lang="en-GB" altLang="en-US" sz="2000" b="1" dirty="0">
                <a:solidFill>
                  <a:srgbClr val="000000"/>
                </a:solidFill>
              </a:rPr>
              <a:t>: Overview - ESR </a:t>
            </a:r>
            <a:r>
              <a:rPr lang="en-GB" altLang="en-US" sz="2000" b="1" dirty="0" smtClean="0">
                <a:solidFill>
                  <a:srgbClr val="000000"/>
                </a:solidFill>
              </a:rPr>
              <a:t>5, 6, 7 </a:t>
            </a:r>
            <a:r>
              <a:rPr lang="en-GB" altLang="en-US" sz="2000" b="1" dirty="0">
                <a:solidFill>
                  <a:srgbClr val="000000"/>
                </a:solidFill>
              </a:rPr>
              <a:t>&amp; </a:t>
            </a:r>
            <a:r>
              <a:rPr lang="en-GB" altLang="en-US" sz="2000" b="1" dirty="0" smtClean="0">
                <a:solidFill>
                  <a:srgbClr val="000000"/>
                </a:solidFill>
              </a:rPr>
              <a:t>8</a:t>
            </a:r>
            <a:endParaRPr lang="en-GB" altLang="en-US" sz="2000" b="1" dirty="0">
              <a:solidFill>
                <a:srgbClr val="000000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Collaborating Partners</a:t>
            </a:r>
            <a:r>
              <a:rPr lang="en-GB" alt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1200" dirty="0"/>
              <a:t>SGENIA, ROME, ULANC, NOTT, Tyndall-UCC, IDQ, </a:t>
            </a:r>
            <a:r>
              <a:rPr lang="en-GB" sz="1200" dirty="0" err="1" smtClean="0"/>
              <a:t>NAsP</a:t>
            </a:r>
            <a:r>
              <a:rPr lang="en-GB" altLang="en-US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 dirty="0" smtClean="0"/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FF0000"/>
                </a:solidFill>
              </a:rPr>
              <a:t>Objectives: To </a:t>
            </a:r>
            <a:r>
              <a:rPr lang="en-GB" sz="1600" dirty="0">
                <a:solidFill>
                  <a:srgbClr val="FF0000"/>
                </a:solidFill>
              </a:rPr>
              <a:t>improve performance sensitivity of imaging systems by developing novel APDs and SPADs with nanometre wide avalanche regions; To improve infrared materials using improved buffer technology</a:t>
            </a:r>
            <a:endParaRPr lang="en-GB" altLang="en-US" sz="1600" dirty="0">
              <a:solidFill>
                <a:srgbClr val="FF0000"/>
              </a:solidFill>
            </a:endParaRP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4645984" y="2564904"/>
            <a:ext cx="403244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srgbClr val="000000"/>
                </a:solidFill>
              </a:rPr>
              <a:t>IDQ </a:t>
            </a:r>
            <a:endParaRPr lang="en-GB" altLang="en-US" sz="1400" b="1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srgbClr val="000000"/>
                </a:solidFill>
              </a:rPr>
              <a:t>Specify specs, test SPADs for QKD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srgbClr val="000000"/>
                </a:solidFill>
              </a:rPr>
              <a:t>SGENIA</a:t>
            </a:r>
            <a:endParaRPr lang="en-GB" altLang="en-US" sz="1400" b="1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srgbClr val="000000"/>
                </a:solidFill>
              </a:rPr>
              <a:t>Photon starved applications, LIDAR, optical </a:t>
            </a:r>
            <a:r>
              <a:rPr lang="en-GB" altLang="en-US" sz="1400" dirty="0" err="1" smtClean="0">
                <a:solidFill>
                  <a:srgbClr val="000000"/>
                </a:solidFill>
              </a:rPr>
              <a:t>comms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altLang="en-US" sz="14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err="1" smtClean="0">
                <a:solidFill>
                  <a:srgbClr val="000000"/>
                </a:solidFill>
              </a:rPr>
              <a:t>NAsP</a:t>
            </a:r>
            <a:r>
              <a:rPr lang="en-GB" altLang="en-US" sz="1400" b="1" dirty="0" smtClean="0">
                <a:solidFill>
                  <a:srgbClr val="000000"/>
                </a:solidFill>
              </a:rPr>
              <a:t> and UMR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 smtClean="0">
                <a:solidFill>
                  <a:srgbClr val="000000"/>
                </a:solidFill>
              </a:rPr>
              <a:t>MOVPE growth? 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altLang="en-US" sz="14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00000"/>
                </a:solidFill>
              </a:rPr>
              <a:t>Cadiz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000000"/>
                </a:solidFill>
              </a:rPr>
              <a:t>Characterisation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000000"/>
                </a:solidFill>
              </a:rPr>
              <a:t>TEM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altLang="en-US" sz="14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00000"/>
                </a:solidFill>
              </a:rPr>
              <a:t>Rome</a:t>
            </a:r>
            <a:r>
              <a:rPr lang="en-GB" altLang="en-US" sz="1400" dirty="0">
                <a:solidFill>
                  <a:srgbClr val="000000"/>
                </a:solidFill>
              </a:rPr>
              <a:t> - Hydrogenation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472885" y="2622396"/>
            <a:ext cx="409575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00000"/>
                </a:solidFill>
              </a:rPr>
              <a:t>ESR </a:t>
            </a:r>
            <a:r>
              <a:rPr lang="en-GB" altLang="en-US" sz="1400" b="1" dirty="0" smtClean="0">
                <a:solidFill>
                  <a:srgbClr val="000000"/>
                </a:solidFill>
              </a:rPr>
              <a:t>5 </a:t>
            </a:r>
            <a:r>
              <a:rPr lang="en-GB" altLang="en-US" sz="1400" b="1" dirty="0">
                <a:solidFill>
                  <a:srgbClr val="000000"/>
                </a:solidFill>
              </a:rPr>
              <a:t>– </a:t>
            </a:r>
            <a:r>
              <a:rPr lang="en-GB" altLang="en-US" sz="1400" b="1" dirty="0" smtClean="0">
                <a:solidFill>
                  <a:srgbClr val="000000"/>
                </a:solidFill>
              </a:rPr>
              <a:t>SHEFF</a:t>
            </a:r>
            <a:endParaRPr lang="en-GB" altLang="en-US" sz="1400" b="1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/>
              <a:t>Nanometre wide avalanche regions for high performance single photon avalanche diodes (SPADs</a:t>
            </a:r>
            <a:r>
              <a:rPr lang="en-GB" sz="1400" dirty="0" smtClean="0"/>
              <a:t>).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altLang="en-US" sz="1400" b="1" dirty="0" smtClean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srgbClr val="000000"/>
                </a:solidFill>
              </a:rPr>
              <a:t>ESR </a:t>
            </a:r>
            <a:r>
              <a:rPr lang="en-GB" altLang="en-US" sz="1400" b="1" dirty="0">
                <a:solidFill>
                  <a:srgbClr val="000000"/>
                </a:solidFill>
              </a:rPr>
              <a:t>6 -  Tyndall-UCC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/>
              <a:t>Time-resolved characterisation of narrow gap semiconductors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altLang="en-US" sz="14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00000"/>
                </a:solidFill>
              </a:rPr>
              <a:t>ESR </a:t>
            </a:r>
            <a:r>
              <a:rPr lang="en-GB" altLang="en-US" sz="1400" b="1" dirty="0" smtClean="0">
                <a:solidFill>
                  <a:srgbClr val="000000"/>
                </a:solidFill>
              </a:rPr>
              <a:t>7 </a:t>
            </a:r>
            <a:r>
              <a:rPr lang="en-GB" altLang="en-US" sz="1400" b="1" dirty="0">
                <a:solidFill>
                  <a:srgbClr val="000000"/>
                </a:solidFill>
              </a:rPr>
              <a:t>-  </a:t>
            </a:r>
            <a:r>
              <a:rPr lang="en-GB" altLang="en-US" sz="1400" b="1" dirty="0" smtClean="0">
                <a:solidFill>
                  <a:srgbClr val="000000"/>
                </a:solidFill>
              </a:rPr>
              <a:t>SGENIA</a:t>
            </a:r>
            <a:endParaRPr lang="en-GB" altLang="en-US" sz="1400" b="1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/>
              <a:t>Development and device applications of APDs for operation in photon-starved </a:t>
            </a:r>
            <a:r>
              <a:rPr lang="en-GB" sz="1400" dirty="0" smtClean="0"/>
              <a:t>regime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sz="1400" b="1" dirty="0" smtClean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/>
              <a:t>ESR </a:t>
            </a:r>
            <a:r>
              <a:rPr lang="en-GB" sz="1400" b="1" dirty="0"/>
              <a:t>8- SHEFF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/>
              <a:t>APDs with ultra-thin avalanche region for sensitive X-ray detection.</a:t>
            </a:r>
            <a:r>
              <a:rPr lang="en-GB" sz="1400" i="1" dirty="0"/>
              <a:t> </a:t>
            </a:r>
            <a:endParaRPr lang="en-GB" altLang="en-US" sz="14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6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sellaDiTesto 47"/>
          <p:cNvSpPr txBox="1"/>
          <p:nvPr/>
        </p:nvSpPr>
        <p:spPr>
          <a:xfrm>
            <a:off x="0" y="17992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Hole</a:t>
            </a:r>
            <a:r>
              <a:rPr lang="it-IT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array </a:t>
            </a:r>
            <a:r>
              <a:rPr lang="it-IT" sz="24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lens</a:t>
            </a:r>
            <a:endParaRPr lang="en-GB" sz="24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51904" y="4941748"/>
            <a:ext cx="2800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Example</a:t>
            </a:r>
            <a:r>
              <a:rPr lang="it-IT" sz="1100" i="1" dirty="0" smtClean="0"/>
              <a:t> structure: r =140 </a:t>
            </a:r>
            <a:r>
              <a:rPr lang="el-GR" sz="1100" i="1" dirty="0" smtClean="0"/>
              <a:t>μ</a:t>
            </a:r>
            <a:r>
              <a:rPr lang="it-IT" sz="1100" i="1" dirty="0" smtClean="0"/>
              <a:t>m and </a:t>
            </a:r>
          </a:p>
          <a:p>
            <a:pPr algn="ctr"/>
            <a:r>
              <a:rPr lang="en-US" sz="1100" i="1" dirty="0" smtClean="0"/>
              <a:t>t</a:t>
            </a:r>
            <a:r>
              <a:rPr lang="it-IT" sz="1100" i="1" dirty="0" smtClean="0"/>
              <a:t>= 19,08 </a:t>
            </a:r>
            <a:r>
              <a:rPr lang="el-GR" sz="1100" i="1" dirty="0"/>
              <a:t>μ</a:t>
            </a:r>
            <a:r>
              <a:rPr lang="it-IT" sz="1100" i="1" dirty="0" smtClean="0"/>
              <a:t>m @ </a:t>
            </a:r>
            <a:r>
              <a:rPr lang="el-GR" sz="1100" i="1" dirty="0" smtClean="0"/>
              <a:t>λ</a:t>
            </a:r>
            <a:r>
              <a:rPr lang="it-IT" sz="1100" i="1" dirty="0" smtClean="0"/>
              <a:t>=10.6 </a:t>
            </a:r>
            <a:r>
              <a:rPr lang="el-GR" sz="1100" i="1" dirty="0"/>
              <a:t>μ</a:t>
            </a:r>
            <a:r>
              <a:rPr lang="it-IT" sz="1100" i="1" dirty="0"/>
              <a:t>m</a:t>
            </a:r>
            <a:r>
              <a:rPr lang="it-IT" sz="1100" i="1" dirty="0" smtClean="0"/>
              <a:t> </a:t>
            </a:r>
            <a:endParaRPr lang="en-GB" sz="1100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03439"/>
            <a:ext cx="3150472" cy="320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7812360" y="5429417"/>
            <a:ext cx="936104" cy="1095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350" y="2886625"/>
            <a:ext cx="1979801" cy="169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350" y="1049582"/>
            <a:ext cx="1979801" cy="1665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387" y="4859310"/>
            <a:ext cx="2119053" cy="152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2"/>
          <p:cNvSpPr txBox="1"/>
          <p:nvPr/>
        </p:nvSpPr>
        <p:spPr>
          <a:xfrm>
            <a:off x="478914" y="1707527"/>
            <a:ext cx="1438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    Key</a:t>
            </a:r>
            <a:r>
              <a:rPr lang="it-IT" sz="1400" i="1" dirty="0" smtClean="0"/>
              <a:t> </a:t>
            </a:r>
            <a:r>
              <a:rPr lang="en-US" sz="1400" i="1" dirty="0" smtClean="0"/>
              <a:t>features</a:t>
            </a:r>
            <a:endParaRPr lang="en-GB" sz="1400" i="1" dirty="0"/>
          </a:p>
        </p:txBody>
      </p:sp>
      <p:sp>
        <p:nvSpPr>
          <p:cNvPr id="15" name="CasellaDiTesto 51"/>
          <p:cNvSpPr txBox="1"/>
          <p:nvPr/>
        </p:nvSpPr>
        <p:spPr>
          <a:xfrm>
            <a:off x="323528" y="2264092"/>
            <a:ext cx="26642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 smtClean="0"/>
              <a:t>f   </a:t>
            </a:r>
            <a:r>
              <a:rPr lang="it-IT" sz="1400" dirty="0" smtClean="0"/>
              <a:t>      </a:t>
            </a:r>
            <a:r>
              <a:rPr lang="it-IT" sz="1400" dirty="0" err="1" smtClean="0"/>
              <a:t>focal</a:t>
            </a:r>
            <a:r>
              <a:rPr lang="it-IT" sz="1400" dirty="0" smtClean="0"/>
              <a:t> </a:t>
            </a:r>
            <a:r>
              <a:rPr lang="it-IT" sz="1400" dirty="0" err="1" smtClean="0"/>
              <a:t>length</a:t>
            </a:r>
            <a:endParaRPr lang="it-IT" sz="1400" dirty="0" smtClean="0"/>
          </a:p>
          <a:p>
            <a:endParaRPr lang="it-IT" sz="1400" dirty="0" smtClean="0"/>
          </a:p>
          <a:p>
            <a:r>
              <a:rPr lang="it-IT" sz="1400" b="1" i="1" dirty="0" smtClean="0"/>
              <a:t>r  </a:t>
            </a:r>
            <a:r>
              <a:rPr lang="it-IT" sz="1400" dirty="0" smtClean="0"/>
              <a:t>       </a:t>
            </a:r>
            <a:r>
              <a:rPr lang="it-IT" sz="1400" dirty="0" err="1" smtClean="0"/>
              <a:t>lens</a:t>
            </a:r>
            <a:r>
              <a:rPr lang="it-IT" sz="1400" dirty="0" smtClean="0"/>
              <a:t> radius</a:t>
            </a:r>
          </a:p>
          <a:p>
            <a:endParaRPr lang="it-IT" sz="1400" dirty="0" smtClean="0"/>
          </a:p>
          <a:p>
            <a:r>
              <a:rPr lang="it-IT" sz="1400" b="1" i="1" dirty="0" smtClean="0"/>
              <a:t>L </a:t>
            </a:r>
            <a:r>
              <a:rPr lang="it-IT" sz="1400" dirty="0" smtClean="0"/>
              <a:t>       </a:t>
            </a:r>
            <a:r>
              <a:rPr lang="it-IT" sz="1400" dirty="0" err="1" smtClean="0"/>
              <a:t>hole</a:t>
            </a:r>
            <a:r>
              <a:rPr lang="it-IT" sz="1400" dirty="0" smtClean="0"/>
              <a:t> arrays </a:t>
            </a:r>
            <a:r>
              <a:rPr lang="it-IT" sz="1400" dirty="0" err="1" smtClean="0"/>
              <a:t>period</a:t>
            </a:r>
            <a:endParaRPr lang="it-IT" sz="1400" dirty="0" smtClean="0"/>
          </a:p>
          <a:p>
            <a:endParaRPr lang="it-IT" sz="1400" dirty="0" smtClean="0"/>
          </a:p>
          <a:p>
            <a:r>
              <a:rPr lang="it-IT" sz="1400" b="1" i="1" dirty="0"/>
              <a:t>a</a:t>
            </a:r>
            <a:r>
              <a:rPr lang="it-IT" sz="1400" b="1" i="1" dirty="0" smtClean="0"/>
              <a:t> </a:t>
            </a:r>
            <a:r>
              <a:rPr lang="it-IT" sz="1400" dirty="0" smtClean="0"/>
              <a:t>       </a:t>
            </a:r>
            <a:r>
              <a:rPr lang="it-IT" sz="1400" dirty="0" err="1" smtClean="0"/>
              <a:t>hole</a:t>
            </a:r>
            <a:r>
              <a:rPr lang="it-IT" sz="1400" dirty="0" smtClean="0"/>
              <a:t> </a:t>
            </a:r>
            <a:r>
              <a:rPr lang="it-IT" sz="1400" dirty="0" err="1" smtClean="0"/>
              <a:t>dimension</a:t>
            </a:r>
            <a:endParaRPr lang="it-I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 smtClean="0"/>
          </a:p>
          <a:p>
            <a:r>
              <a:rPr lang="it-IT" sz="1400" b="1" i="1" dirty="0" smtClean="0"/>
              <a:t>t </a:t>
            </a:r>
            <a:r>
              <a:rPr lang="it-IT" sz="1400" dirty="0" smtClean="0"/>
              <a:t>        </a:t>
            </a:r>
            <a:r>
              <a:rPr lang="it-IT" sz="1400" dirty="0" err="1" smtClean="0"/>
              <a:t>thickness</a:t>
            </a:r>
            <a:endParaRPr lang="it-I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 smtClean="0"/>
          </a:p>
          <a:p>
            <a:r>
              <a:rPr lang="it-IT" sz="1400" b="1" i="1" dirty="0" smtClean="0"/>
              <a:t>Die</a:t>
            </a:r>
            <a:r>
              <a:rPr lang="it-IT" sz="1400" dirty="0" smtClean="0"/>
              <a:t>     </a:t>
            </a:r>
            <a:r>
              <a:rPr lang="it-IT" sz="1400" dirty="0" err="1" smtClean="0"/>
              <a:t>dielectric</a:t>
            </a:r>
            <a:r>
              <a:rPr lang="it-IT" sz="1400" dirty="0" smtClean="0"/>
              <a:t> </a:t>
            </a:r>
            <a:r>
              <a:rPr lang="it-IT" sz="1400" dirty="0" err="1" smtClean="0"/>
              <a:t>material</a:t>
            </a:r>
            <a:endParaRPr lang="it-IT" sz="1400" dirty="0" smtClean="0"/>
          </a:p>
          <a:p>
            <a:endParaRPr lang="it-IT" sz="1400" dirty="0" smtClean="0"/>
          </a:p>
          <a:p>
            <a:r>
              <a:rPr lang="it-IT" sz="1400" b="1" i="1" dirty="0" smtClean="0"/>
              <a:t>Me</a:t>
            </a:r>
            <a:r>
              <a:rPr lang="it-IT" sz="1400" dirty="0" smtClean="0"/>
              <a:t>      metal </a:t>
            </a:r>
            <a:r>
              <a:rPr lang="it-IT" sz="1400" dirty="0" err="1" smtClean="0"/>
              <a:t>material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4555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648617" y="2162740"/>
            <a:ext cx="37066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0000"/>
                </a:solidFill>
              </a:rPr>
              <a:t>Aim</a:t>
            </a:r>
            <a:r>
              <a:rPr lang="en-GB" altLang="en-US" sz="1600" dirty="0" smtClean="0">
                <a:solidFill>
                  <a:srgbClr val="000000"/>
                </a:solidFill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Avalanche Photodiodes with thin avalanche region for X-ray detection</a:t>
            </a:r>
            <a:endParaRPr lang="en-GB" altLang="en-US" sz="1600" dirty="0">
              <a:solidFill>
                <a:srgbClr val="000000"/>
              </a:solidFill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648617" y="3429000"/>
            <a:ext cx="39227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0000"/>
                </a:solidFill>
              </a:rPr>
              <a:t>Plan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Simulation of field profile and avalanche gain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MBE </a:t>
            </a:r>
            <a:r>
              <a:rPr lang="en-GB" altLang="en-US" sz="1600" dirty="0">
                <a:solidFill>
                  <a:srgbClr val="000000"/>
                </a:solidFill>
              </a:rPr>
              <a:t>growth of </a:t>
            </a:r>
            <a:r>
              <a:rPr lang="en-GB" altLang="en-US" sz="1600" dirty="0" smtClean="0">
                <a:solidFill>
                  <a:srgbClr val="000000"/>
                </a:solidFill>
              </a:rPr>
              <a:t>wafers</a:t>
            </a:r>
            <a:endParaRPr lang="en-GB" altLang="en-US" sz="16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Extraction of parameters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Improve design and growth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Device </a:t>
            </a:r>
            <a:r>
              <a:rPr lang="en-GB" altLang="en-US" sz="1600" dirty="0">
                <a:solidFill>
                  <a:srgbClr val="000000"/>
                </a:solidFill>
              </a:rPr>
              <a:t>processing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solidFill>
                  <a:srgbClr val="000000"/>
                </a:solidFill>
              </a:rPr>
              <a:t>Device testing  I-V-T, </a:t>
            </a:r>
            <a:r>
              <a:rPr lang="en-GB" altLang="en-US" sz="1600" dirty="0" smtClean="0">
                <a:solidFill>
                  <a:srgbClr val="000000"/>
                </a:solidFill>
              </a:rPr>
              <a:t>Quantum efficiency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X-ray energy resolution measurements</a:t>
            </a:r>
            <a:endParaRPr lang="en-GB" altLang="en-US" sz="1600" dirty="0">
              <a:solidFill>
                <a:srgbClr val="000000"/>
              </a:solidFill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49288" y="1209675"/>
            <a:ext cx="81232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b="1" dirty="0" smtClean="0">
                <a:solidFill>
                  <a:srgbClr val="000000"/>
                </a:solidFill>
              </a:rPr>
              <a:t>WP 2: ESR 8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/>
              <a:t>Nanometre wide avalanche regions for high performance single photon avalanche diodes (SPADs).</a:t>
            </a:r>
          </a:p>
          <a:p>
            <a:pPr algn="just" defTabSz="457200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en-GB" sz="1200" i="1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Supervisor: </a:t>
            </a:r>
            <a:r>
              <a:rPr lang="en-GB" sz="1200" i="1" dirty="0" err="1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Prof.</a:t>
            </a:r>
            <a:r>
              <a:rPr lang="en-GB" sz="1200" i="1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 C. H Tan;  Collaborating Partners</a:t>
            </a:r>
            <a:r>
              <a:rPr lang="en-GB" sz="12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: </a:t>
            </a:r>
            <a:r>
              <a:rPr lang="en-GB" sz="1200" i="1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SGENIA, UCA, Tyndall-UCC, UAM, </a:t>
            </a:r>
            <a:r>
              <a:rPr lang="en-GB" sz="1200" i="1" dirty="0" err="1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NAsP</a:t>
            </a:r>
            <a:endParaRPr lang="en-GB" sz="1200" dirty="0" smtClean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355306" y="2047605"/>
            <a:ext cx="453717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0000"/>
                </a:solidFill>
              </a:rPr>
              <a:t>Partners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SGENIA - test APDs, amplifier and signal processing (placement)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UCA – TEM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Tyndall – theoretical modelling and TRPL (placement)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err="1" smtClean="0">
                <a:solidFill>
                  <a:srgbClr val="000000"/>
                </a:solidFill>
              </a:rPr>
              <a:t>NAsP</a:t>
            </a:r>
            <a:r>
              <a:rPr lang="en-GB" altLang="en-US" sz="1600" dirty="0" smtClean="0">
                <a:solidFill>
                  <a:srgbClr val="000000"/>
                </a:solidFill>
              </a:rPr>
              <a:t> – MOVPE (placement)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463317" y="4044553"/>
            <a:ext cx="43211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0000"/>
                </a:solidFill>
              </a:rPr>
              <a:t>Status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ESR started in Sept.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ESR undergoing training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err="1" smtClean="0">
                <a:solidFill>
                  <a:srgbClr val="000000"/>
                </a:solidFill>
              </a:rPr>
              <a:t>AlGaAsSb</a:t>
            </a:r>
            <a:r>
              <a:rPr lang="en-GB" altLang="en-US" sz="1600" dirty="0" smtClean="0">
                <a:solidFill>
                  <a:srgbClr val="000000"/>
                </a:solidFill>
              </a:rPr>
              <a:t> pin and nip diodes grown.</a:t>
            </a:r>
          </a:p>
        </p:txBody>
      </p:sp>
    </p:spTree>
    <p:extLst>
      <p:ext uri="{BB962C8B-B14F-4D97-AF65-F5344CB8AC3E}">
        <p14:creationId xmlns:p14="http://schemas.microsoft.com/office/powerpoint/2010/main" val="362731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5356628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Combine good absorption characteristics of </a:t>
            </a:r>
            <a:r>
              <a:rPr lang="en-GB" dirty="0" err="1" smtClean="0"/>
              <a:t>InGaAs</a:t>
            </a:r>
            <a:r>
              <a:rPr lang="en-GB" dirty="0" smtClean="0"/>
              <a:t>, with a very thin avalanche region to improve the FWHM of soft X-ray detectors.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01680"/>
            <a:ext cx="3492140" cy="21003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87" y="3945830"/>
            <a:ext cx="3961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Gain fluctuation decreases when more carriers initiate the avalanche process- Central Limit Theorem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3982210"/>
            <a:ext cx="3961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Avalanche gain reduce the effects of electronic noise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5"/>
          <a:stretch>
            <a:fillRect/>
          </a:stretch>
        </p:blipFill>
        <p:spPr bwMode="auto">
          <a:xfrm>
            <a:off x="6324803" y="1718536"/>
            <a:ext cx="2595099" cy="212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2" descr="Fig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4" r="4758"/>
          <a:stretch>
            <a:fillRect/>
          </a:stretch>
        </p:blipFill>
        <p:spPr bwMode="auto">
          <a:xfrm>
            <a:off x="3653501" y="1832027"/>
            <a:ext cx="2696349" cy="203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7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648617" y="2162740"/>
            <a:ext cx="37066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0000"/>
                </a:solidFill>
              </a:rPr>
              <a:t>Aim</a:t>
            </a:r>
            <a:r>
              <a:rPr lang="en-GB" altLang="en-US" sz="1600" dirty="0" smtClean="0">
                <a:solidFill>
                  <a:srgbClr val="000000"/>
                </a:solidFill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Design Single Photon Avalanche Diode (SPAD) with nm avalanche region.</a:t>
            </a:r>
            <a:endParaRPr lang="en-GB" altLang="en-US" sz="1600" dirty="0">
              <a:solidFill>
                <a:srgbClr val="000000"/>
              </a:solidFill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648617" y="3429000"/>
            <a:ext cx="39227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0000"/>
                </a:solidFill>
              </a:rPr>
              <a:t>Plan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Simulation of field profile and avalanche gain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MBE </a:t>
            </a:r>
            <a:r>
              <a:rPr lang="en-GB" altLang="en-US" sz="1600" dirty="0">
                <a:solidFill>
                  <a:srgbClr val="000000"/>
                </a:solidFill>
              </a:rPr>
              <a:t>growth of </a:t>
            </a:r>
            <a:r>
              <a:rPr lang="en-GB" altLang="en-US" sz="1600" dirty="0" smtClean="0">
                <a:solidFill>
                  <a:srgbClr val="000000"/>
                </a:solidFill>
              </a:rPr>
              <a:t>wafers</a:t>
            </a:r>
            <a:endParaRPr lang="en-GB" altLang="en-US" sz="1600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Extraction of parameters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Improve design and growth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Device </a:t>
            </a:r>
            <a:r>
              <a:rPr lang="en-GB" altLang="en-US" sz="1600" dirty="0">
                <a:solidFill>
                  <a:srgbClr val="000000"/>
                </a:solidFill>
              </a:rPr>
              <a:t>processing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solidFill>
                  <a:srgbClr val="000000"/>
                </a:solidFill>
              </a:rPr>
              <a:t>Device testing  I-V-T, </a:t>
            </a:r>
            <a:r>
              <a:rPr lang="en-GB" altLang="en-US" sz="1600" dirty="0" smtClean="0">
                <a:solidFill>
                  <a:srgbClr val="000000"/>
                </a:solidFill>
              </a:rPr>
              <a:t>Quantum efficiency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Breakdown characterisation</a:t>
            </a:r>
            <a:endParaRPr lang="en-GB" altLang="en-US" sz="1600" dirty="0">
              <a:solidFill>
                <a:srgbClr val="000000"/>
              </a:solidFill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49288" y="1209675"/>
            <a:ext cx="81232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b="1" dirty="0" smtClean="0">
                <a:solidFill>
                  <a:srgbClr val="000000"/>
                </a:solidFill>
              </a:rPr>
              <a:t>WP 2: ESR 5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/>
              <a:t>Nanometre wide avalanche regions for high performance single photon avalanche diodes (SPADs).</a:t>
            </a:r>
          </a:p>
          <a:p>
            <a:pPr algn="just" defTabSz="457200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en-GB" sz="1200" i="1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Supervisor: </a:t>
            </a:r>
            <a:r>
              <a:rPr lang="en-GB" sz="1200" i="1" dirty="0" err="1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Prof.</a:t>
            </a:r>
            <a:r>
              <a:rPr lang="en-GB" sz="1200" i="1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 C. H Tan;  Collaborating Partners</a:t>
            </a:r>
            <a:r>
              <a:rPr lang="en-GB" sz="12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: </a:t>
            </a:r>
            <a:r>
              <a:rPr lang="en-GB" sz="1200" i="1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IDQ, SGENIA, UCA, Tyndall-UCC</a:t>
            </a:r>
            <a:endParaRPr lang="en-GB" sz="1200" dirty="0" smtClean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355306" y="2047605"/>
            <a:ext cx="45371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0000"/>
                </a:solidFill>
              </a:rPr>
              <a:t>Partners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IDQ - cross check SPAD characteristics, QKD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SGENIA - test SPADs for free space optical comm. integrate </a:t>
            </a:r>
            <a:r>
              <a:rPr lang="en-GB" altLang="en-US" sz="1600" dirty="0" err="1" smtClean="0">
                <a:solidFill>
                  <a:srgbClr val="000000"/>
                </a:solidFill>
              </a:rPr>
              <a:t>plasmonic</a:t>
            </a:r>
            <a:r>
              <a:rPr lang="en-GB" altLang="en-US" sz="1600" dirty="0" smtClean="0">
                <a:solidFill>
                  <a:srgbClr val="000000"/>
                </a:solidFill>
              </a:rPr>
              <a:t> lens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UCA – TEM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Tyndall – lifetime study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571329" y="3654409"/>
            <a:ext cx="43211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0000"/>
                </a:solidFill>
              </a:rPr>
              <a:t>Status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solidFill>
                  <a:srgbClr val="000000"/>
                </a:solidFill>
              </a:rPr>
              <a:t>ESR recruitment delayed. Aim to start mid-Oct.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err="1" smtClean="0">
                <a:solidFill>
                  <a:srgbClr val="000000"/>
                </a:solidFill>
              </a:rPr>
              <a:t>AlGaAsSb</a:t>
            </a:r>
            <a:r>
              <a:rPr lang="en-GB" altLang="en-US" sz="1600" dirty="0" smtClean="0">
                <a:solidFill>
                  <a:srgbClr val="000000"/>
                </a:solidFill>
              </a:rPr>
              <a:t> pin and nip diodes grown.</a:t>
            </a:r>
          </a:p>
        </p:txBody>
      </p:sp>
    </p:spTree>
    <p:extLst>
      <p:ext uri="{BB962C8B-B14F-4D97-AF65-F5344CB8AC3E}">
        <p14:creationId xmlns:p14="http://schemas.microsoft.com/office/powerpoint/2010/main" val="409972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62100"/>
              </p:ext>
            </p:extLst>
          </p:nvPr>
        </p:nvGraphicFramePr>
        <p:xfrm>
          <a:off x="539552" y="3821179"/>
          <a:ext cx="6096000" cy="148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Materials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sz="1600" baseline="-25000" dirty="0" smtClean="0">
                          <a:solidFill>
                            <a:schemeClr val="tx1"/>
                          </a:solidFill>
                          <a:sym typeface="Symbol"/>
                        </a:rPr>
                        <a:t>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eV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sz="1600" baseline="-250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eV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sz="1600" baseline="-25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eV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InP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1.35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2.05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2.21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GB" sz="1600" baseline="-25000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GB" sz="1600" baseline="-25000" dirty="0" smtClean="0">
                          <a:solidFill>
                            <a:schemeClr val="tx1"/>
                          </a:solidFill>
                        </a:rPr>
                        <a:t>0.48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lAs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1.45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1.69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1.74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AlAs</a:t>
                      </a:r>
                      <a:r>
                        <a:rPr lang="en-GB" sz="1600" baseline="-25000" dirty="0" smtClean="0">
                          <a:solidFill>
                            <a:schemeClr val="tx1"/>
                          </a:solidFill>
                        </a:rPr>
                        <a:t>0.56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Sb</a:t>
                      </a:r>
                      <a:r>
                        <a:rPr lang="en-GB" sz="1600" baseline="-25000" dirty="0" smtClean="0">
                          <a:solidFill>
                            <a:schemeClr val="tx1"/>
                          </a:solidFill>
                        </a:rPr>
                        <a:t>0.44</a:t>
                      </a:r>
                      <a:endParaRPr lang="en-GB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2.39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2.18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1.85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032" y="1006183"/>
            <a:ext cx="270282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6366" y="1271148"/>
            <a:ext cx="2521818" cy="230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97316"/>
            <a:ext cx="3299990" cy="270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54995" y="131881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InP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07119" y="200964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InAlAs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31839" y="2780928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AlAsSb</a:t>
            </a:r>
            <a:r>
              <a:rPr lang="en-GB" dirty="0" smtClean="0"/>
              <a:t> (</a:t>
            </a:r>
            <a:r>
              <a:rPr lang="en-GB" dirty="0" err="1" smtClean="0"/>
              <a:t>M</a:t>
            </a:r>
            <a:r>
              <a:rPr lang="en-GB" baseline="-25000" dirty="0" err="1" smtClean="0"/>
              <a:t>mix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356628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Very low excess noise, and very small temperature coefficient of breakdown</a:t>
            </a:r>
          </a:p>
          <a:p>
            <a:r>
              <a:rPr lang="en-GB" dirty="0" smtClean="0"/>
              <a:t>-Investigate use of </a:t>
            </a:r>
            <a:r>
              <a:rPr lang="en-GB" dirty="0" err="1" smtClean="0"/>
              <a:t>AlGaAsSb</a:t>
            </a:r>
            <a:r>
              <a:rPr lang="en-GB" dirty="0" smtClean="0"/>
              <a:t>, to find the optimised bandgap to achieve low noise, good breakdown characteristics and optimised field profile.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976464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Excess noise reduces in thin layers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81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49288" y="1209675"/>
            <a:ext cx="8123237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GB" sz="2000" b="1" dirty="0" smtClean="0">
                <a:ea typeface="MS PGothic" pitchFamily="34" charset="-128"/>
              </a:rPr>
              <a:t>WP2</a:t>
            </a:r>
            <a:r>
              <a:rPr lang="en-GB" sz="2000" b="1" dirty="0">
                <a:ea typeface="MS PGothic" pitchFamily="34" charset="-128"/>
              </a:rPr>
              <a:t> </a:t>
            </a:r>
            <a:r>
              <a:rPr lang="en-GB" sz="2000" b="1" dirty="0" smtClean="0">
                <a:ea typeface="MS PGothic" pitchFamily="34" charset="-128"/>
              </a:rPr>
              <a:t>Materials </a:t>
            </a:r>
            <a:r>
              <a:rPr lang="en-GB" sz="2000" b="1" dirty="0">
                <a:ea typeface="MS PGothic" pitchFamily="34" charset="-128"/>
              </a:rPr>
              <a:t>for </a:t>
            </a:r>
            <a:r>
              <a:rPr lang="en-GB" sz="2000" b="1" dirty="0" smtClean="0">
                <a:ea typeface="MS PGothic" pitchFamily="34" charset="-128"/>
              </a:rPr>
              <a:t>Security: ESR 6</a:t>
            </a:r>
            <a:endParaRPr lang="en-GB" sz="2000" b="1" dirty="0">
              <a:ea typeface="MS PGothic" pitchFamily="34" charset="-128"/>
            </a:endParaRPr>
          </a:p>
          <a:p>
            <a:pPr>
              <a:defRPr/>
            </a:pPr>
            <a:r>
              <a:rPr lang="en-GB" sz="2000" i="1" dirty="0" smtClean="0">
                <a:ea typeface="MS PGothic" pitchFamily="34" charset="-128"/>
              </a:rPr>
              <a:t>Time</a:t>
            </a:r>
            <a:r>
              <a:rPr lang="en-GB" sz="2000" i="1" dirty="0">
                <a:ea typeface="MS PGothic" pitchFamily="34" charset="-128"/>
              </a:rPr>
              <a:t>-resolved characterisation of narrow gap semiconductors</a:t>
            </a:r>
          </a:p>
          <a:p>
            <a:pPr>
              <a:defRPr/>
            </a:pPr>
            <a:r>
              <a:rPr lang="en-GB" sz="1600" i="1" dirty="0">
                <a:ea typeface="MS PGothic" pitchFamily="34" charset="-128"/>
              </a:rPr>
              <a:t>Supervisor: Dr. Guillaume Huyet / Dr. Tomasz Ochalski </a:t>
            </a:r>
            <a:endParaRPr lang="en-GB" sz="1600" i="1" dirty="0" smtClean="0">
              <a:ea typeface="MS PGothic" pitchFamily="34" charset="-128"/>
            </a:endParaRPr>
          </a:p>
          <a:p>
            <a:pPr>
              <a:defRPr/>
            </a:pPr>
            <a:endParaRPr lang="en-GB" sz="1600" i="1" dirty="0">
              <a:ea typeface="MS PGothic" pitchFamily="34" charset="-128"/>
            </a:endParaRPr>
          </a:p>
          <a:p>
            <a:pPr>
              <a:defRPr/>
            </a:pPr>
            <a:endParaRPr lang="en-GB" sz="1600" i="1" dirty="0" smtClean="0">
              <a:ea typeface="MS PGothic" pitchFamily="34" charset="-128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GB" dirty="0" smtClean="0">
                <a:ea typeface="MS PGothic" pitchFamily="34" charset="-128"/>
              </a:rPr>
              <a:t>Offer made and accepted by </a:t>
            </a:r>
            <a:r>
              <a:rPr lang="en-GB" b="1" dirty="0" err="1" smtClean="0">
                <a:ea typeface="MS PGothic" pitchFamily="34" charset="-128"/>
              </a:rPr>
              <a:t>Ms.</a:t>
            </a:r>
            <a:r>
              <a:rPr lang="en-GB" dirty="0" smtClean="0">
                <a:ea typeface="MS PGothic" pitchFamily="34" charset="-128"/>
              </a:rPr>
              <a:t> </a:t>
            </a:r>
            <a:r>
              <a:rPr lang="en-GB" b="1" dirty="0" err="1" smtClean="0">
                <a:ea typeface="MS PGothic" pitchFamily="34" charset="-128"/>
              </a:rPr>
              <a:t>Shumithira</a:t>
            </a:r>
            <a:r>
              <a:rPr lang="en-GB" b="1" dirty="0" smtClean="0">
                <a:ea typeface="MS PGothic" pitchFamily="34" charset="-128"/>
              </a:rPr>
              <a:t> </a:t>
            </a:r>
            <a:r>
              <a:rPr lang="en-GB" b="1" dirty="0" err="1" smtClean="0">
                <a:ea typeface="MS PGothic" pitchFamily="34" charset="-128"/>
              </a:rPr>
              <a:t>Gandan</a:t>
            </a:r>
            <a:r>
              <a:rPr lang="en-GB" dirty="0" smtClean="0">
                <a:ea typeface="MS PGothic" pitchFamily="34" charset="-128"/>
              </a:rPr>
              <a:t> (Malaysia)</a:t>
            </a:r>
          </a:p>
          <a:p>
            <a:pPr marL="1028700" lvl="1">
              <a:buFontTx/>
              <a:buChar char="-"/>
              <a:defRPr/>
            </a:pPr>
            <a:r>
              <a:rPr lang="en-GB" dirty="0" smtClean="0">
                <a:ea typeface="MS PGothic" pitchFamily="34" charset="-128"/>
              </a:rPr>
              <a:t>B.Eng. (</a:t>
            </a:r>
            <a:r>
              <a:rPr lang="en-GB" dirty="0" err="1" smtClean="0">
                <a:ea typeface="MS PGothic" pitchFamily="34" charset="-128"/>
              </a:rPr>
              <a:t>Hons</a:t>
            </a:r>
            <a:r>
              <a:rPr lang="en-GB" dirty="0" smtClean="0">
                <a:ea typeface="MS PGothic" pitchFamily="34" charset="-128"/>
              </a:rPr>
              <a:t>) Electrical &amp; Electronic Eng.</a:t>
            </a:r>
          </a:p>
          <a:p>
            <a:pPr marL="1028700" lvl="1">
              <a:buFontTx/>
              <a:buChar char="-"/>
              <a:defRPr/>
            </a:pPr>
            <a:r>
              <a:rPr lang="en-GB" dirty="0" smtClean="0">
                <a:ea typeface="MS PGothic" pitchFamily="34" charset="-128"/>
              </a:rPr>
              <a:t>M. Eng. In Photonics – </a:t>
            </a:r>
            <a:r>
              <a:rPr lang="en-GB" i="1" dirty="0" smtClean="0">
                <a:ea typeface="MS PGothic" pitchFamily="34" charset="-128"/>
              </a:rPr>
              <a:t>Application of Photonic Crystal </a:t>
            </a:r>
            <a:r>
              <a:rPr lang="en-GB" i="1" dirty="0" err="1" smtClean="0">
                <a:ea typeface="MS PGothic" pitchFamily="34" charset="-128"/>
              </a:rPr>
              <a:t>Fiber</a:t>
            </a:r>
            <a:r>
              <a:rPr lang="en-GB" i="1" dirty="0" smtClean="0">
                <a:ea typeface="MS PGothic" pitchFamily="34" charset="-128"/>
              </a:rPr>
              <a:t> in Thulium-doped Fibre Amplifier</a:t>
            </a:r>
          </a:p>
          <a:p>
            <a:pPr marL="1028700" lvl="1">
              <a:buFontTx/>
              <a:buChar char="-"/>
              <a:defRPr/>
            </a:pPr>
            <a:r>
              <a:rPr lang="en-GB" dirty="0" smtClean="0">
                <a:ea typeface="MS PGothic" pitchFamily="34" charset="-128"/>
              </a:rPr>
              <a:t>Industry experience – Fujitsu and Telekom Malaysia</a:t>
            </a:r>
          </a:p>
          <a:p>
            <a:pPr marL="285750">
              <a:buFontTx/>
              <a:buChar char="-"/>
              <a:defRPr/>
            </a:pPr>
            <a:endParaRPr lang="en-GB" dirty="0">
              <a:ea typeface="MS PGothic" pitchFamily="34" charset="-128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GB" dirty="0">
                <a:ea typeface="MS PGothic" pitchFamily="34" charset="-128"/>
              </a:rPr>
              <a:t>Some delays due to </a:t>
            </a:r>
            <a:r>
              <a:rPr lang="en-GB" dirty="0" smtClean="0">
                <a:ea typeface="MS PGothic" pitchFamily="34" charset="-128"/>
              </a:rPr>
              <a:t>paperwork (CIT/Tyndall double bureaucracy!)</a:t>
            </a:r>
          </a:p>
          <a:p>
            <a:pPr marL="1028700" lvl="1">
              <a:buFontTx/>
              <a:buChar char="-"/>
              <a:defRPr/>
            </a:pPr>
            <a:r>
              <a:rPr lang="en-GB" dirty="0">
                <a:ea typeface="MS PGothic" pitchFamily="34" charset="-128"/>
              </a:rPr>
              <a:t>Should be in place early </a:t>
            </a:r>
            <a:r>
              <a:rPr lang="en-GB" dirty="0" smtClean="0">
                <a:ea typeface="MS PGothic" pitchFamily="34" charset="-128"/>
              </a:rPr>
              <a:t>Oct</a:t>
            </a:r>
          </a:p>
          <a:p>
            <a:pPr marL="285750" lvl="1">
              <a:buFont typeface="Arial"/>
              <a:buChar char="•"/>
              <a:defRPr/>
            </a:pPr>
            <a:endParaRPr lang="en-GB" dirty="0">
              <a:ea typeface="MS PGothic" pitchFamily="34" charset="-128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GB" dirty="0">
                <a:ea typeface="MS PGothic" pitchFamily="34" charset="-128"/>
              </a:rPr>
              <a:t>Project nominally in WP2, but can probably contribute across all WPs</a:t>
            </a:r>
            <a:r>
              <a:rPr lang="en-GB" dirty="0" smtClean="0">
                <a:ea typeface="MS PGothic" pitchFamily="34" charset="-128"/>
              </a:rPr>
              <a:t>.</a:t>
            </a:r>
          </a:p>
          <a:p>
            <a:pPr marL="1028700" lvl="1">
              <a:buFont typeface="Arial"/>
              <a:buChar char="•"/>
              <a:defRPr/>
            </a:pPr>
            <a:endParaRPr lang="en-GB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5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37195" y="1178749"/>
            <a:ext cx="8123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GB" sz="2000" b="1" dirty="0" smtClean="0">
                <a:ea typeface="MS PGothic" pitchFamily="34" charset="-128"/>
              </a:rPr>
              <a:t>Composition tuning – TRPL of composition dependent lifetime</a:t>
            </a:r>
            <a:endParaRPr lang="en-GB" sz="2000" b="1" dirty="0">
              <a:ea typeface="MS PGothic" pitchFamily="34" charset="-128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8558" y="1628800"/>
            <a:ext cx="55446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/>
              <a:buChar char="•"/>
              <a:defRPr/>
            </a:pPr>
            <a:r>
              <a:rPr lang="en-GB" dirty="0">
                <a:ea typeface="MS PGothic" pitchFamily="34" charset="-128"/>
              </a:rPr>
              <a:t>e</a:t>
            </a:r>
            <a:r>
              <a:rPr lang="en-GB" dirty="0" smtClean="0">
                <a:ea typeface="MS PGothic" pitchFamily="34" charset="-128"/>
              </a:rPr>
              <a:t>.g. </a:t>
            </a:r>
            <a:r>
              <a:rPr lang="en-GB" dirty="0" err="1" smtClean="0">
                <a:ea typeface="MS PGothic" pitchFamily="34" charset="-128"/>
              </a:rPr>
              <a:t>Nanopillars</a:t>
            </a:r>
            <a:r>
              <a:rPr lang="en-GB" dirty="0" smtClean="0">
                <a:ea typeface="MS PGothic" pitchFamily="34" charset="-128"/>
              </a:rPr>
              <a:t>: </a:t>
            </a:r>
            <a:r>
              <a:rPr lang="en-GB" dirty="0" err="1" smtClean="0">
                <a:ea typeface="MS PGothic" pitchFamily="34" charset="-128"/>
              </a:rPr>
              <a:t>GaAs</a:t>
            </a:r>
            <a:r>
              <a:rPr lang="en-GB" dirty="0" smtClean="0">
                <a:ea typeface="MS PGothic" pitchFamily="34" charset="-128"/>
              </a:rPr>
              <a:t>/InGaAs core, </a:t>
            </a:r>
            <a:r>
              <a:rPr lang="en-GB" dirty="0" err="1" smtClean="0">
                <a:ea typeface="MS PGothic" pitchFamily="34" charset="-128"/>
              </a:rPr>
              <a:t>GaP</a:t>
            </a:r>
            <a:r>
              <a:rPr lang="en-GB" dirty="0" smtClean="0">
                <a:ea typeface="MS PGothic" pitchFamily="34" charset="-128"/>
              </a:rPr>
              <a:t> shell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7149" y="3428971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dirty="0" smtClean="0">
                <a:solidFill>
                  <a:srgbClr val="000099"/>
                </a:solidFill>
                <a:latin typeface="Calibri"/>
                <a:cs typeface="Calibri"/>
              </a:rPr>
              <a:t>1.7 </a:t>
            </a:r>
            <a:r>
              <a:rPr lang="en-IE" sz="1400" b="1" dirty="0">
                <a:solidFill>
                  <a:srgbClr val="000099"/>
                </a:solidFill>
                <a:latin typeface="Calibri"/>
                <a:cs typeface="Calibri"/>
              </a:rPr>
              <a:t>n</a:t>
            </a:r>
            <a:r>
              <a:rPr lang="en-IE" sz="1400" b="1" dirty="0" smtClean="0">
                <a:solidFill>
                  <a:srgbClr val="000099"/>
                </a:solidFill>
                <a:latin typeface="Calibri"/>
                <a:cs typeface="Calibri"/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7149" y="3736748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dirty="0" smtClean="0">
                <a:solidFill>
                  <a:srgbClr val="008000"/>
                </a:solidFill>
                <a:latin typeface="Calibri"/>
                <a:cs typeface="Calibri"/>
              </a:rPr>
              <a:t>0.6 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7149" y="4024780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dirty="0" smtClean="0">
                <a:solidFill>
                  <a:srgbClr val="FF0000"/>
                </a:solidFill>
                <a:latin typeface="Calibri"/>
                <a:cs typeface="Calibri"/>
              </a:rPr>
              <a:t>0.085 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7149" y="3122626"/>
            <a:ext cx="32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chemeClr val="accent4"/>
                </a:solidFill>
                <a:latin typeface="Calibri"/>
                <a:cs typeface="Calibri"/>
              </a:rPr>
              <a:t>τ</a:t>
            </a:r>
            <a:r>
              <a:rPr lang="en-IE" sz="1600" b="1" dirty="0" smtClean="0">
                <a:solidFill>
                  <a:schemeClr val="accent4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79842" y="1966971"/>
            <a:ext cx="690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dirty="0" smtClean="0">
                <a:solidFill>
                  <a:srgbClr val="000099"/>
                </a:solidFill>
                <a:latin typeface="Calibri"/>
                <a:cs typeface="Calibri"/>
              </a:rPr>
              <a:t>x=0.08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26962" y="1955938"/>
            <a:ext cx="690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dirty="0" smtClean="0">
                <a:solidFill>
                  <a:srgbClr val="008000"/>
                </a:solidFill>
                <a:latin typeface="Calibri"/>
                <a:cs typeface="Calibri"/>
              </a:rPr>
              <a:t>x=0.15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0645" y="1966971"/>
            <a:ext cx="690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dirty="0" smtClean="0">
                <a:solidFill>
                  <a:srgbClr val="FF0000"/>
                </a:solidFill>
                <a:latin typeface="Calibri"/>
                <a:cs typeface="Calibri"/>
              </a:rPr>
              <a:t>x=0.26</a:t>
            </a:r>
          </a:p>
        </p:txBody>
      </p:sp>
      <p:pic>
        <p:nvPicPr>
          <p:cNvPr id="20" name="Picture 19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08256" y="3394989"/>
            <a:ext cx="2589634" cy="122413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86192" y="2440604"/>
            <a:ext cx="3515275" cy="3292652"/>
            <a:chOff x="407147" y="2852936"/>
            <a:chExt cx="3515275" cy="329265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7147" y="2852936"/>
              <a:ext cx="3515275" cy="3292652"/>
            </a:xfrm>
            <a:prstGeom prst="rect">
              <a:avLst/>
            </a:prstGeom>
          </p:spPr>
        </p:pic>
        <p:sp>
          <p:nvSpPr>
            <p:cNvPr id="21" name="Prostokąt 26"/>
            <p:cNvSpPr/>
            <p:nvPr/>
          </p:nvSpPr>
          <p:spPr>
            <a:xfrm>
              <a:off x="2658539" y="3140968"/>
              <a:ext cx="257277" cy="25493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2" name="Prostokąt 26"/>
            <p:cNvSpPr/>
            <p:nvPr/>
          </p:nvSpPr>
          <p:spPr>
            <a:xfrm>
              <a:off x="1619672" y="3142809"/>
              <a:ext cx="257277" cy="25493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638248" y="2235613"/>
            <a:ext cx="1328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Wavelength (nm)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24128" y="4725144"/>
            <a:ext cx="2781182" cy="5847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600" dirty="0" smtClean="0">
                <a:latin typeface="Calibri"/>
                <a:cs typeface="Calibri"/>
              </a:rPr>
              <a:t>Strain-induced non-radiative recombination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730209"/>
              </p:ext>
            </p:extLst>
          </p:nvPr>
        </p:nvGraphicFramePr>
        <p:xfrm>
          <a:off x="6300192" y="2420888"/>
          <a:ext cx="2827995" cy="218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Graph" r:id="rId5" imgW="4023360" imgH="3108960" progId="Origin50.Graph">
                  <p:embed/>
                </p:oleObj>
              </mc:Choice>
              <mc:Fallback>
                <p:oleObj name="Graph" r:id="rId5" imgW="4023360" imgH="310896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420888"/>
                        <a:ext cx="2827995" cy="2185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1907705" y="5795972"/>
            <a:ext cx="5544615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buFont typeface="Arial"/>
              <a:buChar char="•"/>
              <a:defRPr/>
            </a:pPr>
            <a:r>
              <a:rPr lang="en-GB" dirty="0" smtClean="0">
                <a:ea typeface="MS PGothic" pitchFamily="34" charset="-128"/>
              </a:rPr>
              <a:t>Should be applicable to defects in APD layers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1259632" y="4725144"/>
            <a:ext cx="2016224" cy="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1907704" y="4777407"/>
            <a:ext cx="1656184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Increasing strain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34737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37195" y="1196752"/>
            <a:ext cx="4018781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GB" b="1" dirty="0" err="1" smtClean="0">
                <a:ea typeface="MS PGothic" pitchFamily="34" charset="-128"/>
              </a:rPr>
              <a:t>GaAsN</a:t>
            </a:r>
            <a:r>
              <a:rPr lang="en-GB" b="1" dirty="0" smtClean="0">
                <a:ea typeface="MS PGothic" pitchFamily="34" charset="-128"/>
              </a:rPr>
              <a:t>/</a:t>
            </a:r>
            <a:r>
              <a:rPr lang="en-GB" b="1" dirty="0" err="1" smtClean="0">
                <a:ea typeface="MS PGothic" pitchFamily="34" charset="-128"/>
              </a:rPr>
              <a:t>GaAs</a:t>
            </a:r>
            <a:r>
              <a:rPr lang="en-GB" b="1" dirty="0" smtClean="0">
                <a:ea typeface="MS PGothic" pitchFamily="34" charset="-128"/>
              </a:rPr>
              <a:t> hydrogenated QDs preliminary results</a:t>
            </a:r>
          </a:p>
          <a:p>
            <a:pPr marL="901700" lvl="1" indent="-184150">
              <a:lnSpc>
                <a:spcPct val="130000"/>
              </a:lnSpc>
              <a:buFontTx/>
              <a:buChar char="-"/>
              <a:defRPr/>
            </a:pPr>
            <a:r>
              <a:rPr lang="en-GB" dirty="0" smtClean="0">
                <a:ea typeface="MS PGothic" pitchFamily="34" charset="-128"/>
              </a:rPr>
              <a:t>samples </a:t>
            </a:r>
            <a:r>
              <a:rPr lang="en-GB" dirty="0">
                <a:ea typeface="MS PGothic" pitchFamily="34" charset="-128"/>
              </a:rPr>
              <a:t>from Rome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57849" y="2204864"/>
            <a:ext cx="3394071" cy="2808312"/>
            <a:chOff x="981903" y="1103127"/>
            <a:chExt cx="6335779" cy="529022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1903" y="1103127"/>
              <a:ext cx="1133475" cy="456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V="1">
              <a:off x="2100263" y="1252538"/>
              <a:ext cx="4943475" cy="435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5107" y="5564680"/>
              <a:ext cx="53625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873699" y="1196752"/>
            <a:ext cx="4018781" cy="160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en-GB" b="1" dirty="0" smtClean="0">
                <a:ea typeface="MS PGothic" pitchFamily="34" charset="-128"/>
              </a:rPr>
              <a:t>GaSb/</a:t>
            </a:r>
            <a:r>
              <a:rPr lang="en-GB" b="1" dirty="0" err="1" smtClean="0">
                <a:ea typeface="MS PGothic" pitchFamily="34" charset="-128"/>
              </a:rPr>
              <a:t>GaAs</a:t>
            </a:r>
            <a:r>
              <a:rPr lang="en-GB" b="1" dirty="0" smtClean="0">
                <a:ea typeface="MS PGothic" pitchFamily="34" charset="-128"/>
              </a:rPr>
              <a:t> QDs</a:t>
            </a:r>
          </a:p>
          <a:p>
            <a:pPr marL="184150" lvl="1" indent="-184150">
              <a:lnSpc>
                <a:spcPct val="11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GB" sz="1600" dirty="0" smtClean="0">
                <a:ea typeface="MS PGothic" pitchFamily="34" charset="-128"/>
              </a:rPr>
              <a:t>Experience working with </a:t>
            </a:r>
            <a:r>
              <a:rPr lang="en-GB" sz="1600" dirty="0" err="1" smtClean="0">
                <a:ea typeface="MS PGothic" pitchFamily="34" charset="-128"/>
              </a:rPr>
              <a:t>Sb</a:t>
            </a:r>
            <a:r>
              <a:rPr lang="en-GB" sz="1600" dirty="0" smtClean="0">
                <a:ea typeface="MS PGothic" pitchFamily="34" charset="-128"/>
              </a:rPr>
              <a:t>-</a:t>
            </a:r>
            <a:r>
              <a:rPr lang="en-GB" sz="1600" dirty="0">
                <a:ea typeface="MS PGothic" pitchFamily="34" charset="-128"/>
              </a:rPr>
              <a:t>based QDs on </a:t>
            </a:r>
            <a:r>
              <a:rPr lang="en-GB" sz="1600" dirty="0" err="1">
                <a:ea typeface="MS PGothic" pitchFamily="34" charset="-128"/>
              </a:rPr>
              <a:t>GaAs</a:t>
            </a:r>
            <a:r>
              <a:rPr lang="en-GB" sz="1600" dirty="0">
                <a:ea typeface="MS PGothic" pitchFamily="34" charset="-128"/>
              </a:rPr>
              <a:t> substrates</a:t>
            </a:r>
          </a:p>
          <a:p>
            <a:pPr marL="184150" lvl="1" indent="-184150">
              <a:lnSpc>
                <a:spcPct val="110000"/>
              </a:lnSpc>
              <a:buFont typeface="Arial"/>
              <a:buChar char="•"/>
              <a:defRPr/>
            </a:pPr>
            <a:r>
              <a:rPr lang="en-GB" sz="1600" dirty="0">
                <a:ea typeface="MS PGothic" pitchFamily="34" charset="-128"/>
              </a:rPr>
              <a:t>Possible quality check for samples on </a:t>
            </a:r>
            <a:r>
              <a:rPr lang="en-GB" sz="1600" dirty="0" err="1">
                <a:ea typeface="MS PGothic" pitchFamily="34" charset="-128"/>
              </a:rPr>
              <a:t>GaAs</a:t>
            </a:r>
            <a:r>
              <a:rPr lang="en-GB" sz="1600" dirty="0">
                <a:ea typeface="MS PGothic" pitchFamily="34" charset="-128"/>
              </a:rPr>
              <a:t> and Si substrates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4211960" y="2981102"/>
            <a:ext cx="4788023" cy="2536130"/>
            <a:chOff x="304800" y="1216025"/>
            <a:chExt cx="8637588" cy="4575175"/>
          </a:xfrm>
        </p:grpSpPr>
        <p:pic>
          <p:nvPicPr>
            <p:cNvPr id="13" name="Picture 15" descr="L6466TheExp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800" y="1216025"/>
              <a:ext cx="8637588" cy="4575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5105400" y="2133600"/>
              <a:ext cx="2819400" cy="2701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292"/>
                </a:cxn>
                <a:cxn ang="0">
                  <a:pos x="1536" y="1702"/>
                </a:cxn>
              </a:cxnLst>
              <a:rect l="0" t="0" r="r" b="b"/>
              <a:pathLst>
                <a:path w="1536" h="1702">
                  <a:moveTo>
                    <a:pt x="0" y="0"/>
                  </a:moveTo>
                  <a:cubicBezTo>
                    <a:pt x="197" y="49"/>
                    <a:pt x="926" y="8"/>
                    <a:pt x="1182" y="292"/>
                  </a:cubicBezTo>
                  <a:cubicBezTo>
                    <a:pt x="1438" y="576"/>
                    <a:pt x="1462" y="1408"/>
                    <a:pt x="1536" y="170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5650777" y="3429001"/>
              <a:ext cx="1328600" cy="8328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200" b="1" dirty="0"/>
                <a:t>60 </a:t>
              </a:r>
              <a:r>
                <a:rPr lang="en-GB" sz="1200" b="1" dirty="0" err="1"/>
                <a:t>meV</a:t>
              </a:r>
              <a:endParaRPr lang="en-GB" sz="1200" b="1" dirty="0"/>
            </a:p>
            <a:p>
              <a:pPr algn="ctr"/>
              <a:r>
                <a:rPr lang="en-GB" sz="1200" b="1" dirty="0"/>
                <a:t>shift</a:t>
              </a: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1447800" y="2133600"/>
              <a:ext cx="670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323810" y="2448838"/>
              <a:ext cx="3126088" cy="8328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200" b="1" dirty="0"/>
                <a:t>Extremely large span</a:t>
              </a:r>
            </a:p>
            <a:p>
              <a:pPr algn="ctr"/>
              <a:r>
                <a:rPr lang="en-GB" sz="1200" b="1" dirty="0"/>
                <a:t>150+ nm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7544" y="4941168"/>
            <a:ext cx="388843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4150" indent="-184150" eaLnBrk="0" hangingPunct="0">
              <a:spcAft>
                <a:spcPts val="600"/>
              </a:spcAft>
              <a:buFont typeface="Arial"/>
              <a:buChar char="•"/>
              <a:defRPr/>
            </a:pPr>
            <a:r>
              <a:rPr lang="en-GB" sz="1600" dirty="0" smtClean="0"/>
              <a:t>Plan for single-dot PL</a:t>
            </a:r>
            <a:endParaRPr lang="en-GB" sz="1600" dirty="0">
              <a:latin typeface="Arial" panose="020B0604020202020204" pitchFamily="34" charset="0"/>
              <a:ea typeface="MS PGothic" pitchFamily="34" charset="-128"/>
            </a:endParaRPr>
          </a:p>
          <a:p>
            <a:pPr marL="184150" indent="-184150" eaLnBrk="0" hangingPunct="0">
              <a:buFont typeface="Arial"/>
              <a:buChar char="•"/>
              <a:defRPr/>
            </a:pPr>
            <a:r>
              <a:rPr lang="en-GB" sz="1600" dirty="0" smtClean="0">
                <a:latin typeface="Arial" panose="020B0604020202020204" pitchFamily="34" charset="0"/>
                <a:ea typeface="MS PGothic" pitchFamily="34" charset="-128"/>
              </a:rPr>
              <a:t>Would </a:t>
            </a:r>
            <a:r>
              <a:rPr lang="en-GB" sz="1600" dirty="0">
                <a:latin typeface="Arial" panose="020B0604020202020204" pitchFamily="34" charset="0"/>
                <a:ea typeface="MS PGothic" pitchFamily="34" charset="-128"/>
              </a:rPr>
              <a:t>be useful to compare TRPL for different sizes and geometries of </a:t>
            </a:r>
            <a:r>
              <a:rPr lang="en-GB" sz="1600" dirty="0" err="1">
                <a:latin typeface="Arial" panose="020B0604020202020204" pitchFamily="34" charset="0"/>
                <a:ea typeface="MS PGothic" pitchFamily="34" charset="-128"/>
              </a:rPr>
              <a:t>GaAsN</a:t>
            </a:r>
            <a:r>
              <a:rPr lang="en-GB" sz="1600" dirty="0">
                <a:latin typeface="Arial" panose="020B0604020202020204" pitchFamily="34" charset="0"/>
                <a:ea typeface="MS PGothic" pitchFamily="34" charset="-128"/>
              </a:rPr>
              <a:t> QDs – samples needed!</a:t>
            </a:r>
          </a:p>
        </p:txBody>
      </p:sp>
    </p:spTree>
    <p:extLst>
      <p:ext uri="{BB962C8B-B14F-4D97-AF65-F5344CB8AC3E}">
        <p14:creationId xmlns:p14="http://schemas.microsoft.com/office/powerpoint/2010/main" val="266802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49288" y="1209675"/>
            <a:ext cx="81232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GB" sz="2000" b="1" dirty="0" smtClean="0">
                <a:ea typeface="MS PGothic" pitchFamily="34" charset="-128"/>
              </a:rPr>
              <a:t>WP2</a:t>
            </a:r>
            <a:r>
              <a:rPr lang="en-GB" sz="2000" b="1" dirty="0">
                <a:ea typeface="MS PGothic" pitchFamily="34" charset="-128"/>
              </a:rPr>
              <a:t> </a:t>
            </a:r>
            <a:r>
              <a:rPr lang="en-GB" sz="2000" b="1" dirty="0" smtClean="0">
                <a:ea typeface="MS PGothic" pitchFamily="34" charset="-128"/>
              </a:rPr>
              <a:t>Materials </a:t>
            </a:r>
            <a:r>
              <a:rPr lang="en-GB" sz="2000" b="1" dirty="0">
                <a:ea typeface="MS PGothic" pitchFamily="34" charset="-128"/>
              </a:rPr>
              <a:t>for </a:t>
            </a:r>
            <a:r>
              <a:rPr lang="en-GB" sz="2000" b="1" dirty="0" smtClean="0">
                <a:ea typeface="MS PGothic" pitchFamily="34" charset="-128"/>
              </a:rPr>
              <a:t>Security: ESR7</a:t>
            </a:r>
            <a:endParaRPr lang="en-GB" sz="2000" b="1" dirty="0">
              <a:ea typeface="MS PGothic" pitchFamily="34" charset="-128"/>
            </a:endParaRPr>
          </a:p>
          <a:p>
            <a:pPr>
              <a:defRPr/>
            </a:pPr>
            <a:r>
              <a:rPr lang="en-GB" sz="2000" i="1" dirty="0" smtClean="0">
                <a:ea typeface="MS PGothic" pitchFamily="34" charset="-128"/>
              </a:rPr>
              <a:t>Development and device applications of APDS for operation in photon starved regime </a:t>
            </a:r>
          </a:p>
          <a:p>
            <a:pPr>
              <a:defRPr/>
            </a:pPr>
            <a:r>
              <a:rPr lang="en-GB" sz="1600" i="1" dirty="0" smtClean="0">
                <a:ea typeface="MS PGothic" pitchFamily="34" charset="-128"/>
              </a:rPr>
              <a:t>Supervisor</a:t>
            </a:r>
            <a:r>
              <a:rPr lang="en-GB" sz="1600" i="1" dirty="0">
                <a:ea typeface="MS PGothic" pitchFamily="34" charset="-128"/>
              </a:rPr>
              <a:t>: </a:t>
            </a:r>
            <a:r>
              <a:rPr lang="en-GB" sz="1600" i="1" dirty="0" err="1" smtClean="0">
                <a:ea typeface="MS PGothic" pitchFamily="34" charset="-128"/>
              </a:rPr>
              <a:t>Prof.</a:t>
            </a:r>
            <a:r>
              <a:rPr lang="en-GB" sz="1600" i="1" dirty="0" smtClean="0">
                <a:ea typeface="MS PGothic" pitchFamily="34" charset="-128"/>
              </a:rPr>
              <a:t> J. L. Pau and Dr C Rivera </a:t>
            </a:r>
          </a:p>
          <a:p>
            <a:pPr>
              <a:defRPr/>
            </a:pPr>
            <a:endParaRPr lang="en-GB" sz="1600" i="1" dirty="0">
              <a:ea typeface="MS PGothic" pitchFamily="34" charset="-128"/>
            </a:endParaRPr>
          </a:p>
          <a:p>
            <a:pPr>
              <a:defRPr/>
            </a:pPr>
            <a:endParaRPr lang="en-GB" sz="1600" i="1" dirty="0" smtClean="0">
              <a:ea typeface="MS PGothic" pitchFamily="34" charset="-128"/>
            </a:endParaRPr>
          </a:p>
          <a:p>
            <a:r>
              <a:rPr lang="it-IT" i="1" dirty="0"/>
              <a:t>Flavio Nucciarelli</a:t>
            </a:r>
          </a:p>
          <a:p>
            <a:r>
              <a:rPr lang="it-IT" i="1" dirty="0"/>
              <a:t>PhD student</a:t>
            </a:r>
          </a:p>
          <a:p>
            <a:r>
              <a:rPr lang="it-IT" i="1" dirty="0"/>
              <a:t>SGENIA &amp; Universidad Autónoma de </a:t>
            </a:r>
            <a:r>
              <a:rPr lang="it-IT" i="1" dirty="0" smtClean="0"/>
              <a:t>Madrid </a:t>
            </a:r>
            <a:endParaRPr lang="en-GB" dirty="0">
              <a:ea typeface="MS PGothic" pitchFamily="34" charset="-128"/>
            </a:endParaRPr>
          </a:p>
          <a:p>
            <a:pPr lvl="1" indent="0">
              <a:defRPr/>
            </a:pPr>
            <a:endParaRPr lang="en-GB" dirty="0">
              <a:ea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4149080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Aims:</a:t>
            </a:r>
          </a:p>
          <a:p>
            <a:r>
              <a:rPr lang="en-US" dirty="0" smtClean="0"/>
              <a:t>Develop array of APDs/SPADs</a:t>
            </a:r>
          </a:p>
          <a:p>
            <a:r>
              <a:rPr lang="en-US" dirty="0" smtClean="0"/>
              <a:t>Incorporate </a:t>
            </a:r>
            <a:r>
              <a:rPr lang="en-US" dirty="0" err="1"/>
              <a:t>p</a:t>
            </a:r>
            <a:r>
              <a:rPr lang="en-US" dirty="0" err="1" smtClean="0"/>
              <a:t>lasmonic</a:t>
            </a:r>
            <a:r>
              <a:rPr lang="en-US" dirty="0" smtClean="0"/>
              <a:t> </a:t>
            </a:r>
            <a:r>
              <a:rPr lang="en-US" dirty="0"/>
              <a:t>and photonic crystal-like structures will be studied to add functionality in terms of spectral selectivity and optical coupling.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4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950767" y="1844824"/>
            <a:ext cx="3168352" cy="2880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SPP LENS</a:t>
            </a:r>
            <a:endParaRPr lang="en-GB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950767" y="1844824"/>
            <a:ext cx="0" cy="309634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4119119" y="1844824"/>
            <a:ext cx="0" cy="309634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950767" y="4941168"/>
            <a:ext cx="316835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030887" y="4149080"/>
            <a:ext cx="986889" cy="5040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APD</a:t>
            </a:r>
            <a:endParaRPr lang="en-GB" dirty="0"/>
          </a:p>
        </p:txBody>
      </p:sp>
      <p:cxnSp>
        <p:nvCxnSpPr>
          <p:cNvPr id="27" name="Connettore 1 26"/>
          <p:cNvCxnSpPr>
            <a:endCxn id="21" idx="0"/>
          </p:cNvCxnSpPr>
          <p:nvPr/>
        </p:nvCxnSpPr>
        <p:spPr>
          <a:xfrm flipH="1">
            <a:off x="2524332" y="2132856"/>
            <a:ext cx="1378764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endCxn id="21" idx="0"/>
          </p:cNvCxnSpPr>
          <p:nvPr/>
        </p:nvCxnSpPr>
        <p:spPr>
          <a:xfrm flipH="1">
            <a:off x="2524332" y="2132856"/>
            <a:ext cx="1030796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endCxn id="21" idx="0"/>
          </p:cNvCxnSpPr>
          <p:nvPr/>
        </p:nvCxnSpPr>
        <p:spPr>
          <a:xfrm flipH="1">
            <a:off x="2524332" y="2132856"/>
            <a:ext cx="694688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endCxn id="21" idx="0"/>
          </p:cNvCxnSpPr>
          <p:nvPr/>
        </p:nvCxnSpPr>
        <p:spPr>
          <a:xfrm flipH="1">
            <a:off x="2524332" y="2132856"/>
            <a:ext cx="433196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7" name="Gruppo 36"/>
          <p:cNvGrpSpPr/>
          <p:nvPr/>
        </p:nvGrpSpPr>
        <p:grpSpPr>
          <a:xfrm flipH="1">
            <a:off x="1145568" y="2132856"/>
            <a:ext cx="1378763" cy="2088232"/>
            <a:chOff x="6084168" y="2276872"/>
            <a:chExt cx="1378763" cy="2088232"/>
          </a:xfrm>
        </p:grpSpPr>
        <p:cxnSp>
          <p:nvCxnSpPr>
            <p:cNvPr id="39" name="Connettore 1 38"/>
            <p:cNvCxnSpPr/>
            <p:nvPr/>
          </p:nvCxnSpPr>
          <p:spPr>
            <a:xfrm flipV="1">
              <a:off x="6084168" y="2276872"/>
              <a:ext cx="1378763" cy="208823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 flipV="1">
              <a:off x="6084168" y="2276872"/>
              <a:ext cx="1030795" cy="208823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 flipV="1">
              <a:off x="6084168" y="2276872"/>
              <a:ext cx="694688" cy="208823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 flipV="1">
              <a:off x="6084168" y="2276872"/>
              <a:ext cx="433195" cy="208823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4" name="Connettore 1 43"/>
          <p:cNvCxnSpPr>
            <a:endCxn id="21" idx="0"/>
          </p:cNvCxnSpPr>
          <p:nvPr/>
        </p:nvCxnSpPr>
        <p:spPr>
          <a:xfrm flipH="1">
            <a:off x="2524332" y="2132856"/>
            <a:ext cx="10612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1433106" y="4941168"/>
            <a:ext cx="0" cy="1512168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3707904" y="4941168"/>
            <a:ext cx="6259" cy="1512168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2555776" y="4941168"/>
            <a:ext cx="0" cy="108012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950767" y="4653136"/>
            <a:ext cx="316835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Rettangolo 56"/>
          <p:cNvSpPr/>
          <p:nvPr/>
        </p:nvSpPr>
        <p:spPr>
          <a:xfrm>
            <a:off x="950767" y="4653137"/>
            <a:ext cx="3168352" cy="2880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Connettore 2 58"/>
          <p:cNvCxnSpPr/>
          <p:nvPr/>
        </p:nvCxnSpPr>
        <p:spPr>
          <a:xfrm flipH="1">
            <a:off x="5136941" y="1844824"/>
            <a:ext cx="1632" cy="28083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5168914" y="3047101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2 mm</a:t>
            </a:r>
            <a:endParaRPr lang="en-GB" sz="1600" dirty="0"/>
          </a:p>
        </p:txBody>
      </p:sp>
      <p:cxnSp>
        <p:nvCxnSpPr>
          <p:cNvPr id="62" name="Connettore 2 61"/>
          <p:cNvCxnSpPr/>
          <p:nvPr/>
        </p:nvCxnSpPr>
        <p:spPr>
          <a:xfrm>
            <a:off x="950767" y="1556792"/>
            <a:ext cx="31683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1979712" y="1196752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3 – 4 mm</a:t>
            </a:r>
            <a:endParaRPr lang="en-GB" sz="1600" dirty="0"/>
          </a:p>
        </p:txBody>
      </p:sp>
      <p:sp>
        <p:nvSpPr>
          <p:cNvPr id="6144" name="Rettangolo 6143"/>
          <p:cNvSpPr/>
          <p:nvPr/>
        </p:nvSpPr>
        <p:spPr>
          <a:xfrm>
            <a:off x="6506624" y="2780928"/>
            <a:ext cx="1121054" cy="9361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APD</a:t>
            </a:r>
            <a:endParaRPr lang="en-GB" dirty="0"/>
          </a:p>
        </p:txBody>
      </p:sp>
      <p:cxnSp>
        <p:nvCxnSpPr>
          <p:cNvPr id="67" name="Connettore 2 66"/>
          <p:cNvCxnSpPr/>
          <p:nvPr/>
        </p:nvCxnSpPr>
        <p:spPr>
          <a:xfrm>
            <a:off x="7802768" y="2813261"/>
            <a:ext cx="0" cy="8714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6434616" y="2636912"/>
            <a:ext cx="119306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CasellaDiTesto 70"/>
          <p:cNvSpPr txBox="1"/>
          <p:nvPr/>
        </p:nvSpPr>
        <p:spPr>
          <a:xfrm>
            <a:off x="7802499" y="3043699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150 </a:t>
            </a:r>
            <a:r>
              <a:rPr lang="el-GR" sz="1600" dirty="0" smtClean="0"/>
              <a:t>μ</a:t>
            </a:r>
            <a:r>
              <a:rPr lang="it-IT" sz="1600" dirty="0" smtClean="0"/>
              <a:t>m</a:t>
            </a:r>
            <a:endParaRPr lang="en-GB" sz="1600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6640779" y="2298358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150 </a:t>
            </a:r>
            <a:r>
              <a:rPr lang="el-GR" sz="1600" dirty="0" smtClean="0"/>
              <a:t>μ</a:t>
            </a:r>
            <a:r>
              <a:rPr lang="it-IT" sz="1600" dirty="0" smtClean="0"/>
              <a:t>m</a:t>
            </a:r>
            <a:endParaRPr lang="en-GB" sz="1600" dirty="0"/>
          </a:p>
        </p:txBody>
      </p:sp>
      <p:cxnSp>
        <p:nvCxnSpPr>
          <p:cNvPr id="73" name="Connettore 2 72"/>
          <p:cNvCxnSpPr/>
          <p:nvPr/>
        </p:nvCxnSpPr>
        <p:spPr>
          <a:xfrm>
            <a:off x="4283968" y="1853850"/>
            <a:ext cx="0" cy="3049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CasellaDiTesto 86"/>
          <p:cNvSpPr txBox="1"/>
          <p:nvPr/>
        </p:nvSpPr>
        <p:spPr>
          <a:xfrm>
            <a:off x="4304789" y="1837027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20 </a:t>
            </a:r>
            <a:r>
              <a:rPr lang="el-GR" sz="1600" dirty="0" smtClean="0"/>
              <a:t>μ</a:t>
            </a:r>
            <a:r>
              <a:rPr lang="it-IT" sz="1600" dirty="0" smtClean="0"/>
              <a:t>m</a:t>
            </a:r>
            <a:endParaRPr lang="en-GB" sz="1600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0" y="17992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Improving collection efficency APD device</a:t>
            </a:r>
            <a:endParaRPr lang="en-GB" sz="24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170" name="Rettangolo 6169"/>
          <p:cNvSpPr/>
          <p:nvPr/>
        </p:nvSpPr>
        <p:spPr>
          <a:xfrm>
            <a:off x="7874776" y="5301208"/>
            <a:ext cx="873688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http://vertassets.blob.core.windows.net/image/283e7d12/283e7d12-d8af-40b3-ad17-cbd3a6ccbfc2/s115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47" y="4395222"/>
            <a:ext cx="2419461" cy="205811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192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939492"/>
            <a:ext cx="80216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i="1" dirty="0" smtClean="0"/>
              <a:t>High numerical aperture (NA) at a specific </a:t>
            </a:r>
            <a:r>
              <a:rPr lang="el-GR" sz="1600" i="1" dirty="0" smtClean="0"/>
              <a:t>λ</a:t>
            </a: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i="1" dirty="0" smtClean="0"/>
              <a:t>Increasing sensor detection area without noise increase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algn="just"/>
            <a:endParaRPr lang="it-IT" sz="1600" i="1" dirty="0" smtClean="0"/>
          </a:p>
          <a:p>
            <a:pPr algn="just"/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i="1" dirty="0" smtClean="0"/>
              <a:t>Processability and integration are simplified compared to optical lenses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i="1" dirty="0" smtClean="0"/>
              <a:t>Acting on polarization and phase</a:t>
            </a:r>
            <a:r>
              <a:rPr lang="it-IT" sz="1600" i="1" dirty="0"/>
              <a:t> </a:t>
            </a:r>
            <a:r>
              <a:rPr lang="it-IT" sz="1600" i="1" dirty="0" smtClean="0"/>
              <a:t>of the incident wave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187624" y="197971"/>
            <a:ext cx="6546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chemeClr val="bg2">
                    <a:lumMod val="75000"/>
                  </a:schemeClr>
                </a:solidFill>
              </a:rPr>
              <a:t>Benefits in using </a:t>
            </a:r>
            <a:r>
              <a:rPr lang="it-IT" sz="2400" b="1" dirty="0" smtClean="0">
                <a:solidFill>
                  <a:schemeClr val="bg2">
                    <a:lumMod val="75000"/>
                  </a:schemeClr>
                </a:solidFill>
              </a:rPr>
              <a:t>Plasmonic lens </a:t>
            </a:r>
            <a:r>
              <a:rPr lang="it-IT" sz="2400" dirty="0" smtClean="0">
                <a:solidFill>
                  <a:schemeClr val="bg2">
                    <a:lumMod val="75000"/>
                  </a:schemeClr>
                </a:solidFill>
              </a:rPr>
              <a:t>in SPADs</a:t>
            </a:r>
            <a:endParaRPr lang="en-GB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22928" y="2221174"/>
            <a:ext cx="2448272" cy="1284240"/>
            <a:chOff x="2771800" y="2204864"/>
            <a:chExt cx="2916324" cy="1656184"/>
          </a:xfrm>
        </p:grpSpPr>
        <p:sp>
          <p:nvSpPr>
            <p:cNvPr id="25" name="Rettangolo 24"/>
            <p:cNvSpPr/>
            <p:nvPr/>
          </p:nvSpPr>
          <p:spPr>
            <a:xfrm>
              <a:off x="5056248" y="2852936"/>
              <a:ext cx="631876" cy="25667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 smtClean="0"/>
                <a:t>APD</a:t>
              </a:r>
              <a:endParaRPr lang="en-GB" sz="1200" dirty="0"/>
            </a:p>
          </p:txBody>
        </p:sp>
        <p:cxnSp>
          <p:nvCxnSpPr>
            <p:cNvPr id="26" name="Connettore 1 25"/>
            <p:cNvCxnSpPr>
              <a:stCxn id="25" idx="1"/>
              <a:endCxn id="28" idx="0"/>
            </p:cNvCxnSpPr>
            <p:nvPr/>
          </p:nvCxnSpPr>
          <p:spPr>
            <a:xfrm flipH="1" flipV="1">
              <a:off x="2951820" y="2204864"/>
              <a:ext cx="2104428" cy="77640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>
              <a:stCxn id="25" idx="1"/>
              <a:endCxn id="28" idx="4"/>
            </p:cNvCxnSpPr>
            <p:nvPr/>
          </p:nvCxnSpPr>
          <p:spPr>
            <a:xfrm flipH="1">
              <a:off x="2951820" y="2981273"/>
              <a:ext cx="2104428" cy="879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e 27"/>
            <p:cNvSpPr/>
            <p:nvPr/>
          </p:nvSpPr>
          <p:spPr>
            <a:xfrm>
              <a:off x="2771800" y="2204864"/>
              <a:ext cx="360040" cy="1656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2813219" y="2306440"/>
              <a:ext cx="277199" cy="14530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it-IT" sz="900" dirty="0" smtClean="0"/>
                <a:t>M</a:t>
              </a:r>
            </a:p>
            <a:p>
              <a:r>
                <a:rPr lang="it-IT" sz="900" dirty="0" smtClean="0"/>
                <a:t>E</a:t>
              </a:r>
            </a:p>
            <a:p>
              <a:r>
                <a:rPr lang="it-IT" sz="900" dirty="0" smtClean="0"/>
                <a:t>T</a:t>
              </a:r>
            </a:p>
            <a:p>
              <a:r>
                <a:rPr lang="it-IT" sz="900" dirty="0" smtClean="0"/>
                <a:t>A</a:t>
              </a:r>
            </a:p>
            <a:p>
              <a:r>
                <a:rPr lang="it-IT" sz="900" dirty="0" smtClean="0"/>
                <a:t>L</a:t>
              </a:r>
            </a:p>
            <a:p>
              <a:r>
                <a:rPr lang="it-IT" sz="900" dirty="0" smtClean="0"/>
                <a:t>E</a:t>
              </a:r>
            </a:p>
            <a:p>
              <a:r>
                <a:rPr lang="it-IT" sz="900" dirty="0" smtClean="0"/>
                <a:t>N</a:t>
              </a:r>
            </a:p>
            <a:p>
              <a:r>
                <a:rPr lang="it-IT" sz="900" dirty="0"/>
                <a:t>S</a:t>
              </a:r>
              <a:endParaRPr lang="en-GB" sz="900" dirty="0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3275856" y="2833191"/>
              <a:ext cx="9861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x  10-100 </a:t>
              </a:r>
              <a:endParaRPr lang="en-GB" sz="1400" dirty="0"/>
            </a:p>
          </p:txBody>
        </p:sp>
      </p:grpSp>
      <p:sp>
        <p:nvSpPr>
          <p:cNvPr id="12" name="Rettangolo 1"/>
          <p:cNvSpPr/>
          <p:nvPr/>
        </p:nvSpPr>
        <p:spPr>
          <a:xfrm>
            <a:off x="7956376" y="5640616"/>
            <a:ext cx="792088" cy="74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utoShape 2" descr="http://www.olympusmicro.com/primer/images/polarization/polfilters.jpg"/>
          <p:cNvSpPr>
            <a:spLocks noChangeAspect="1" noChangeArrowheads="1"/>
          </p:cNvSpPr>
          <p:nvPr/>
        </p:nvSpPr>
        <p:spPr bwMode="auto">
          <a:xfrm>
            <a:off x="155575" y="-1104900"/>
            <a:ext cx="32575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http://www.olympusmicro.com/primer/images/polarization/polfilters.jpg"/>
          <p:cNvSpPr>
            <a:spLocks noChangeAspect="1" noChangeArrowheads="1"/>
          </p:cNvSpPr>
          <p:nvPr/>
        </p:nvSpPr>
        <p:spPr bwMode="auto">
          <a:xfrm>
            <a:off x="307975" y="-952500"/>
            <a:ext cx="32575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2843808" y="4941168"/>
            <a:ext cx="2892404" cy="1871092"/>
            <a:chOff x="2843808" y="4941168"/>
            <a:chExt cx="2892404" cy="1871092"/>
          </a:xfrm>
        </p:grpSpPr>
        <p:pic>
          <p:nvPicPr>
            <p:cNvPr id="1029" name="Picture 5" descr="C:\Users\el6admin\Desktop\polfilter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4941168"/>
              <a:ext cx="2892404" cy="1772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870541" y="6551612"/>
              <a:ext cx="773467" cy="2606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4231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PROPHET Theme">
  <a:themeElements>
    <a:clrScheme name="1_PROPHET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PROPHET Them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1_PROPHET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976</Words>
  <Application>Microsoft Macintosh PowerPoint</Application>
  <PresentationFormat>On-screen Show (4:3)</PresentationFormat>
  <Paragraphs>197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1_PROPHET Theme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Krier, Anthony</dc:creator>
  <cp:lastModifiedBy>Chee Hing Tan</cp:lastModifiedBy>
  <cp:revision>18</cp:revision>
  <dcterms:created xsi:type="dcterms:W3CDTF">2015-09-09T11:29:23Z</dcterms:created>
  <dcterms:modified xsi:type="dcterms:W3CDTF">2015-09-30T19:28:07Z</dcterms:modified>
</cp:coreProperties>
</file>